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p:scale>
          <a:sx n="118" d="100"/>
          <a:sy n="118" d="100"/>
        </p:scale>
        <p:origin x="-258" y="-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B38C74A7-4618-BFDB-DE47-A62037767AB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xmlns="" id="{85EB26BD-5743-EF2A-02E8-9A0E241A23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xmlns="" id="{DB93ADD4-FD9C-30E6-1A23-32DD0A911791}"/>
              </a:ext>
            </a:extLst>
          </p:cNvPr>
          <p:cNvSpPr>
            <a:spLocks noGrp="1"/>
          </p:cNvSpPr>
          <p:nvPr>
            <p:ph type="dt" sz="half" idx="10"/>
          </p:nvPr>
        </p:nvSpPr>
        <p:spPr/>
        <p:txBody>
          <a:bodyPr/>
          <a:lstStyle/>
          <a:p>
            <a:fld id="{3A57DA2A-4550-4927-8784-1B35024104DE}" type="datetimeFigureOut">
              <a:rPr lang="it-IT" smtClean="0"/>
              <a:t>17/06/2025</a:t>
            </a:fld>
            <a:endParaRPr lang="it-IT"/>
          </a:p>
        </p:txBody>
      </p:sp>
      <p:sp>
        <p:nvSpPr>
          <p:cNvPr id="5" name="Segnaposto piè di pagina 4">
            <a:extLst>
              <a:ext uri="{FF2B5EF4-FFF2-40B4-BE49-F238E27FC236}">
                <a16:creationId xmlns:a16="http://schemas.microsoft.com/office/drawing/2014/main" xmlns="" id="{C16CBD36-261A-B5C9-81A8-BCDC0D49104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20273900-098C-E9B9-2DE5-75DF48D399B6}"/>
              </a:ext>
            </a:extLst>
          </p:cNvPr>
          <p:cNvSpPr>
            <a:spLocks noGrp="1"/>
          </p:cNvSpPr>
          <p:nvPr>
            <p:ph type="sldNum" sz="quarter" idx="12"/>
          </p:nvPr>
        </p:nvSpPr>
        <p:spPr/>
        <p:txBody>
          <a:bodyPr/>
          <a:lstStyle/>
          <a:p>
            <a:fld id="{54929543-84B9-440F-A4CD-FF7F2482D044}" type="slidenum">
              <a:rPr lang="it-IT" smtClean="0"/>
              <a:t>‹N›</a:t>
            </a:fld>
            <a:endParaRPr lang="it-IT"/>
          </a:p>
        </p:txBody>
      </p:sp>
    </p:spTree>
    <p:extLst>
      <p:ext uri="{BB962C8B-B14F-4D97-AF65-F5344CB8AC3E}">
        <p14:creationId xmlns:p14="http://schemas.microsoft.com/office/powerpoint/2010/main" val="890896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38E2C50F-1375-1CA9-D333-ED7D2F2B1300}"/>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xmlns="" id="{B1781545-54F0-4B5D-9AD7-3C7D45FF7BB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89FACC08-ED11-70C2-88CA-B952977B4805}"/>
              </a:ext>
            </a:extLst>
          </p:cNvPr>
          <p:cNvSpPr>
            <a:spLocks noGrp="1"/>
          </p:cNvSpPr>
          <p:nvPr>
            <p:ph type="dt" sz="half" idx="10"/>
          </p:nvPr>
        </p:nvSpPr>
        <p:spPr/>
        <p:txBody>
          <a:bodyPr/>
          <a:lstStyle/>
          <a:p>
            <a:fld id="{3A57DA2A-4550-4927-8784-1B35024104DE}" type="datetimeFigureOut">
              <a:rPr lang="it-IT" smtClean="0"/>
              <a:t>17/06/2025</a:t>
            </a:fld>
            <a:endParaRPr lang="it-IT"/>
          </a:p>
        </p:txBody>
      </p:sp>
      <p:sp>
        <p:nvSpPr>
          <p:cNvPr id="5" name="Segnaposto piè di pagina 4">
            <a:extLst>
              <a:ext uri="{FF2B5EF4-FFF2-40B4-BE49-F238E27FC236}">
                <a16:creationId xmlns:a16="http://schemas.microsoft.com/office/drawing/2014/main" xmlns="" id="{5D736695-1B5E-35BA-9A69-4CB7F3E42D1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7E4B8370-D22D-87FD-9D7E-BAB238687C14}"/>
              </a:ext>
            </a:extLst>
          </p:cNvPr>
          <p:cNvSpPr>
            <a:spLocks noGrp="1"/>
          </p:cNvSpPr>
          <p:nvPr>
            <p:ph type="sldNum" sz="quarter" idx="12"/>
          </p:nvPr>
        </p:nvSpPr>
        <p:spPr/>
        <p:txBody>
          <a:bodyPr/>
          <a:lstStyle/>
          <a:p>
            <a:fld id="{54929543-84B9-440F-A4CD-FF7F2482D044}" type="slidenum">
              <a:rPr lang="it-IT" smtClean="0"/>
              <a:t>‹N›</a:t>
            </a:fld>
            <a:endParaRPr lang="it-IT"/>
          </a:p>
        </p:txBody>
      </p:sp>
    </p:spTree>
    <p:extLst>
      <p:ext uri="{BB962C8B-B14F-4D97-AF65-F5344CB8AC3E}">
        <p14:creationId xmlns:p14="http://schemas.microsoft.com/office/powerpoint/2010/main" val="1419185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xmlns="" id="{4A8F5F7E-3BAC-35C3-3F1C-93C2C55299AC}"/>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xmlns="" id="{3F17702B-7AB8-C10C-C0B3-773B2FAA7F58}"/>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6AC0F371-4D46-8A71-C53C-1C1785EF8815}"/>
              </a:ext>
            </a:extLst>
          </p:cNvPr>
          <p:cNvSpPr>
            <a:spLocks noGrp="1"/>
          </p:cNvSpPr>
          <p:nvPr>
            <p:ph type="dt" sz="half" idx="10"/>
          </p:nvPr>
        </p:nvSpPr>
        <p:spPr/>
        <p:txBody>
          <a:bodyPr/>
          <a:lstStyle/>
          <a:p>
            <a:fld id="{3A57DA2A-4550-4927-8784-1B35024104DE}" type="datetimeFigureOut">
              <a:rPr lang="it-IT" smtClean="0"/>
              <a:t>17/06/2025</a:t>
            </a:fld>
            <a:endParaRPr lang="it-IT"/>
          </a:p>
        </p:txBody>
      </p:sp>
      <p:sp>
        <p:nvSpPr>
          <p:cNvPr id="5" name="Segnaposto piè di pagina 4">
            <a:extLst>
              <a:ext uri="{FF2B5EF4-FFF2-40B4-BE49-F238E27FC236}">
                <a16:creationId xmlns:a16="http://schemas.microsoft.com/office/drawing/2014/main" xmlns="" id="{450D64B3-878F-AAA7-05D8-C224ED3CD73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8261F481-F41A-0587-47AB-1BF93F7A67CA}"/>
              </a:ext>
            </a:extLst>
          </p:cNvPr>
          <p:cNvSpPr>
            <a:spLocks noGrp="1"/>
          </p:cNvSpPr>
          <p:nvPr>
            <p:ph type="sldNum" sz="quarter" idx="12"/>
          </p:nvPr>
        </p:nvSpPr>
        <p:spPr/>
        <p:txBody>
          <a:bodyPr/>
          <a:lstStyle/>
          <a:p>
            <a:fld id="{54929543-84B9-440F-A4CD-FF7F2482D044}" type="slidenum">
              <a:rPr lang="it-IT" smtClean="0"/>
              <a:t>‹N›</a:t>
            </a:fld>
            <a:endParaRPr lang="it-IT"/>
          </a:p>
        </p:txBody>
      </p:sp>
    </p:spTree>
    <p:extLst>
      <p:ext uri="{BB962C8B-B14F-4D97-AF65-F5344CB8AC3E}">
        <p14:creationId xmlns:p14="http://schemas.microsoft.com/office/powerpoint/2010/main" val="303259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00D33D5-4982-B383-9327-686F1502289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xmlns="" id="{75A139E9-F345-6748-69C8-1379687A1DA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2DC79C08-C5F7-3FB6-9FC1-7066CB6F9D74}"/>
              </a:ext>
            </a:extLst>
          </p:cNvPr>
          <p:cNvSpPr>
            <a:spLocks noGrp="1"/>
          </p:cNvSpPr>
          <p:nvPr>
            <p:ph type="dt" sz="half" idx="10"/>
          </p:nvPr>
        </p:nvSpPr>
        <p:spPr/>
        <p:txBody>
          <a:bodyPr/>
          <a:lstStyle/>
          <a:p>
            <a:fld id="{3A57DA2A-4550-4927-8784-1B35024104DE}" type="datetimeFigureOut">
              <a:rPr lang="it-IT" smtClean="0"/>
              <a:t>17/06/2025</a:t>
            </a:fld>
            <a:endParaRPr lang="it-IT"/>
          </a:p>
        </p:txBody>
      </p:sp>
      <p:sp>
        <p:nvSpPr>
          <p:cNvPr id="5" name="Segnaposto piè di pagina 4">
            <a:extLst>
              <a:ext uri="{FF2B5EF4-FFF2-40B4-BE49-F238E27FC236}">
                <a16:creationId xmlns:a16="http://schemas.microsoft.com/office/drawing/2014/main" xmlns="" id="{59E85E54-E019-377E-C3DB-C385337ED41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5CCC34EF-AE0E-B8D4-916B-0625B9560FE7}"/>
              </a:ext>
            </a:extLst>
          </p:cNvPr>
          <p:cNvSpPr>
            <a:spLocks noGrp="1"/>
          </p:cNvSpPr>
          <p:nvPr>
            <p:ph type="sldNum" sz="quarter" idx="12"/>
          </p:nvPr>
        </p:nvSpPr>
        <p:spPr/>
        <p:txBody>
          <a:bodyPr/>
          <a:lstStyle/>
          <a:p>
            <a:fld id="{54929543-84B9-440F-A4CD-FF7F2482D044}" type="slidenum">
              <a:rPr lang="it-IT" smtClean="0"/>
              <a:t>‹N›</a:t>
            </a:fld>
            <a:endParaRPr lang="it-IT"/>
          </a:p>
        </p:txBody>
      </p:sp>
    </p:spTree>
    <p:extLst>
      <p:ext uri="{BB962C8B-B14F-4D97-AF65-F5344CB8AC3E}">
        <p14:creationId xmlns:p14="http://schemas.microsoft.com/office/powerpoint/2010/main" val="2387126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7AB1B982-C16C-5FE9-0AFC-DB5185F66B2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xmlns="" id="{4E2CCB54-23CC-10E0-7377-6C6BE0F1B4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xmlns="" id="{9D4880F1-EAC4-55B8-DCFE-04BF0957A198}"/>
              </a:ext>
            </a:extLst>
          </p:cNvPr>
          <p:cNvSpPr>
            <a:spLocks noGrp="1"/>
          </p:cNvSpPr>
          <p:nvPr>
            <p:ph type="dt" sz="half" idx="10"/>
          </p:nvPr>
        </p:nvSpPr>
        <p:spPr/>
        <p:txBody>
          <a:bodyPr/>
          <a:lstStyle/>
          <a:p>
            <a:fld id="{3A57DA2A-4550-4927-8784-1B35024104DE}" type="datetimeFigureOut">
              <a:rPr lang="it-IT" smtClean="0"/>
              <a:t>17/06/2025</a:t>
            </a:fld>
            <a:endParaRPr lang="it-IT"/>
          </a:p>
        </p:txBody>
      </p:sp>
      <p:sp>
        <p:nvSpPr>
          <p:cNvPr id="5" name="Segnaposto piè di pagina 4">
            <a:extLst>
              <a:ext uri="{FF2B5EF4-FFF2-40B4-BE49-F238E27FC236}">
                <a16:creationId xmlns:a16="http://schemas.microsoft.com/office/drawing/2014/main" xmlns="" id="{8968FAC7-82F1-3777-8897-C220FE7E606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6A6E5452-30E0-F771-D2CF-167F2DA5EC41}"/>
              </a:ext>
            </a:extLst>
          </p:cNvPr>
          <p:cNvSpPr>
            <a:spLocks noGrp="1"/>
          </p:cNvSpPr>
          <p:nvPr>
            <p:ph type="sldNum" sz="quarter" idx="12"/>
          </p:nvPr>
        </p:nvSpPr>
        <p:spPr/>
        <p:txBody>
          <a:bodyPr/>
          <a:lstStyle/>
          <a:p>
            <a:fld id="{54929543-84B9-440F-A4CD-FF7F2482D044}" type="slidenum">
              <a:rPr lang="it-IT" smtClean="0"/>
              <a:t>‹N›</a:t>
            </a:fld>
            <a:endParaRPr lang="it-IT"/>
          </a:p>
        </p:txBody>
      </p:sp>
    </p:spTree>
    <p:extLst>
      <p:ext uri="{BB962C8B-B14F-4D97-AF65-F5344CB8AC3E}">
        <p14:creationId xmlns:p14="http://schemas.microsoft.com/office/powerpoint/2010/main" val="1806606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A357E58-8180-65E3-F362-FE4DC2055CA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xmlns="" id="{49DAA56B-0A5C-A48C-5BAE-E94EC41D608B}"/>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xmlns="" id="{A2A92D12-203F-B2CD-4B44-1614978260B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xmlns="" id="{8D2BA8A3-CCD0-7A45-15BA-216E588E565F}"/>
              </a:ext>
            </a:extLst>
          </p:cNvPr>
          <p:cNvSpPr>
            <a:spLocks noGrp="1"/>
          </p:cNvSpPr>
          <p:nvPr>
            <p:ph type="dt" sz="half" idx="10"/>
          </p:nvPr>
        </p:nvSpPr>
        <p:spPr/>
        <p:txBody>
          <a:bodyPr/>
          <a:lstStyle/>
          <a:p>
            <a:fld id="{3A57DA2A-4550-4927-8784-1B35024104DE}" type="datetimeFigureOut">
              <a:rPr lang="it-IT" smtClean="0"/>
              <a:t>17/06/2025</a:t>
            </a:fld>
            <a:endParaRPr lang="it-IT"/>
          </a:p>
        </p:txBody>
      </p:sp>
      <p:sp>
        <p:nvSpPr>
          <p:cNvPr id="6" name="Segnaposto piè di pagina 5">
            <a:extLst>
              <a:ext uri="{FF2B5EF4-FFF2-40B4-BE49-F238E27FC236}">
                <a16:creationId xmlns:a16="http://schemas.microsoft.com/office/drawing/2014/main" xmlns="" id="{950BC558-0CA1-5435-3B9C-8CB4CC7E870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xmlns="" id="{CFB45300-971E-3AFF-86E8-11692470531A}"/>
              </a:ext>
            </a:extLst>
          </p:cNvPr>
          <p:cNvSpPr>
            <a:spLocks noGrp="1"/>
          </p:cNvSpPr>
          <p:nvPr>
            <p:ph type="sldNum" sz="quarter" idx="12"/>
          </p:nvPr>
        </p:nvSpPr>
        <p:spPr/>
        <p:txBody>
          <a:bodyPr/>
          <a:lstStyle/>
          <a:p>
            <a:fld id="{54929543-84B9-440F-A4CD-FF7F2482D044}" type="slidenum">
              <a:rPr lang="it-IT" smtClean="0"/>
              <a:t>‹N›</a:t>
            </a:fld>
            <a:endParaRPr lang="it-IT"/>
          </a:p>
        </p:txBody>
      </p:sp>
    </p:spTree>
    <p:extLst>
      <p:ext uri="{BB962C8B-B14F-4D97-AF65-F5344CB8AC3E}">
        <p14:creationId xmlns:p14="http://schemas.microsoft.com/office/powerpoint/2010/main" val="169010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080FCF75-A873-CA7F-49E6-0D8BC2092A64}"/>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xmlns="" id="{9647CA7D-D9A4-A50E-8B58-59A70F704D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xmlns="" id="{02A87D86-0CAF-E814-E7AC-E1EF5DDECAF1}"/>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xmlns="" id="{94E1318A-E3DA-9FF5-3CDB-BF1121D6C4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xmlns="" id="{2E7F6767-ED21-E8F0-0B2E-AE800915901D}"/>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xmlns="" id="{12150074-87C4-C866-72C3-6DE2817524AE}"/>
              </a:ext>
            </a:extLst>
          </p:cNvPr>
          <p:cNvSpPr>
            <a:spLocks noGrp="1"/>
          </p:cNvSpPr>
          <p:nvPr>
            <p:ph type="dt" sz="half" idx="10"/>
          </p:nvPr>
        </p:nvSpPr>
        <p:spPr/>
        <p:txBody>
          <a:bodyPr/>
          <a:lstStyle/>
          <a:p>
            <a:fld id="{3A57DA2A-4550-4927-8784-1B35024104DE}" type="datetimeFigureOut">
              <a:rPr lang="it-IT" smtClean="0"/>
              <a:t>17/06/2025</a:t>
            </a:fld>
            <a:endParaRPr lang="it-IT"/>
          </a:p>
        </p:txBody>
      </p:sp>
      <p:sp>
        <p:nvSpPr>
          <p:cNvPr id="8" name="Segnaposto piè di pagina 7">
            <a:extLst>
              <a:ext uri="{FF2B5EF4-FFF2-40B4-BE49-F238E27FC236}">
                <a16:creationId xmlns:a16="http://schemas.microsoft.com/office/drawing/2014/main" xmlns="" id="{65A56CF5-1C7F-25A8-D3B9-878846A75C37}"/>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xmlns="" id="{8C755DD3-D2FD-A2DB-F57D-9453D6509D71}"/>
              </a:ext>
            </a:extLst>
          </p:cNvPr>
          <p:cNvSpPr>
            <a:spLocks noGrp="1"/>
          </p:cNvSpPr>
          <p:nvPr>
            <p:ph type="sldNum" sz="quarter" idx="12"/>
          </p:nvPr>
        </p:nvSpPr>
        <p:spPr/>
        <p:txBody>
          <a:bodyPr/>
          <a:lstStyle/>
          <a:p>
            <a:fld id="{54929543-84B9-440F-A4CD-FF7F2482D044}" type="slidenum">
              <a:rPr lang="it-IT" smtClean="0"/>
              <a:t>‹N›</a:t>
            </a:fld>
            <a:endParaRPr lang="it-IT"/>
          </a:p>
        </p:txBody>
      </p:sp>
    </p:spTree>
    <p:extLst>
      <p:ext uri="{BB962C8B-B14F-4D97-AF65-F5344CB8AC3E}">
        <p14:creationId xmlns:p14="http://schemas.microsoft.com/office/powerpoint/2010/main" val="2201207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A2824797-FED0-AA7F-176C-6AE23A5FD48D}"/>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xmlns="" id="{020801E7-6626-5A61-B31D-330F9AB9E9FE}"/>
              </a:ext>
            </a:extLst>
          </p:cNvPr>
          <p:cNvSpPr>
            <a:spLocks noGrp="1"/>
          </p:cNvSpPr>
          <p:nvPr>
            <p:ph type="dt" sz="half" idx="10"/>
          </p:nvPr>
        </p:nvSpPr>
        <p:spPr/>
        <p:txBody>
          <a:bodyPr/>
          <a:lstStyle/>
          <a:p>
            <a:fld id="{3A57DA2A-4550-4927-8784-1B35024104DE}" type="datetimeFigureOut">
              <a:rPr lang="it-IT" smtClean="0"/>
              <a:t>17/06/2025</a:t>
            </a:fld>
            <a:endParaRPr lang="it-IT"/>
          </a:p>
        </p:txBody>
      </p:sp>
      <p:sp>
        <p:nvSpPr>
          <p:cNvPr id="4" name="Segnaposto piè di pagina 3">
            <a:extLst>
              <a:ext uri="{FF2B5EF4-FFF2-40B4-BE49-F238E27FC236}">
                <a16:creationId xmlns:a16="http://schemas.microsoft.com/office/drawing/2014/main" xmlns="" id="{3CAA07B4-0D65-BDAB-C4E1-4995E2EDDA9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xmlns="" id="{FB6CEEE6-2C25-97C6-2DAA-6D986430A2AB}"/>
              </a:ext>
            </a:extLst>
          </p:cNvPr>
          <p:cNvSpPr>
            <a:spLocks noGrp="1"/>
          </p:cNvSpPr>
          <p:nvPr>
            <p:ph type="sldNum" sz="quarter" idx="12"/>
          </p:nvPr>
        </p:nvSpPr>
        <p:spPr/>
        <p:txBody>
          <a:bodyPr/>
          <a:lstStyle/>
          <a:p>
            <a:fld id="{54929543-84B9-440F-A4CD-FF7F2482D044}" type="slidenum">
              <a:rPr lang="it-IT" smtClean="0"/>
              <a:t>‹N›</a:t>
            </a:fld>
            <a:endParaRPr lang="it-IT"/>
          </a:p>
        </p:txBody>
      </p:sp>
    </p:spTree>
    <p:extLst>
      <p:ext uri="{BB962C8B-B14F-4D97-AF65-F5344CB8AC3E}">
        <p14:creationId xmlns:p14="http://schemas.microsoft.com/office/powerpoint/2010/main" val="2682122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xmlns="" id="{4EA752DA-AD2B-DD51-4E90-FD497786673A}"/>
              </a:ext>
            </a:extLst>
          </p:cNvPr>
          <p:cNvSpPr>
            <a:spLocks noGrp="1"/>
          </p:cNvSpPr>
          <p:nvPr>
            <p:ph type="dt" sz="half" idx="10"/>
          </p:nvPr>
        </p:nvSpPr>
        <p:spPr/>
        <p:txBody>
          <a:bodyPr/>
          <a:lstStyle/>
          <a:p>
            <a:fld id="{3A57DA2A-4550-4927-8784-1B35024104DE}" type="datetimeFigureOut">
              <a:rPr lang="it-IT" smtClean="0"/>
              <a:t>17/06/2025</a:t>
            </a:fld>
            <a:endParaRPr lang="it-IT"/>
          </a:p>
        </p:txBody>
      </p:sp>
      <p:sp>
        <p:nvSpPr>
          <p:cNvPr id="3" name="Segnaposto piè di pagina 2">
            <a:extLst>
              <a:ext uri="{FF2B5EF4-FFF2-40B4-BE49-F238E27FC236}">
                <a16:creationId xmlns:a16="http://schemas.microsoft.com/office/drawing/2014/main" xmlns="" id="{0F00CE70-0DE7-491A-7CB1-50E8AEFCFF2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xmlns="" id="{68668407-1C6D-F855-DAB2-14609031C49C}"/>
              </a:ext>
            </a:extLst>
          </p:cNvPr>
          <p:cNvSpPr>
            <a:spLocks noGrp="1"/>
          </p:cNvSpPr>
          <p:nvPr>
            <p:ph type="sldNum" sz="quarter" idx="12"/>
          </p:nvPr>
        </p:nvSpPr>
        <p:spPr/>
        <p:txBody>
          <a:bodyPr/>
          <a:lstStyle/>
          <a:p>
            <a:fld id="{54929543-84B9-440F-A4CD-FF7F2482D044}" type="slidenum">
              <a:rPr lang="it-IT" smtClean="0"/>
              <a:t>‹N›</a:t>
            </a:fld>
            <a:endParaRPr lang="it-IT"/>
          </a:p>
        </p:txBody>
      </p:sp>
    </p:spTree>
    <p:extLst>
      <p:ext uri="{BB962C8B-B14F-4D97-AF65-F5344CB8AC3E}">
        <p14:creationId xmlns:p14="http://schemas.microsoft.com/office/powerpoint/2010/main" val="4022136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E964EC07-9F3C-18A2-CE88-80641565A341}"/>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xmlns="" id="{DB8A5453-C9B4-D957-C0BB-A6055B27A5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xmlns="" id="{49970DDF-8B39-D822-B032-139F83EF02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xmlns="" id="{87A4133F-2057-5A55-BE79-08CD7FA3176E}"/>
              </a:ext>
            </a:extLst>
          </p:cNvPr>
          <p:cNvSpPr>
            <a:spLocks noGrp="1"/>
          </p:cNvSpPr>
          <p:nvPr>
            <p:ph type="dt" sz="half" idx="10"/>
          </p:nvPr>
        </p:nvSpPr>
        <p:spPr/>
        <p:txBody>
          <a:bodyPr/>
          <a:lstStyle/>
          <a:p>
            <a:fld id="{3A57DA2A-4550-4927-8784-1B35024104DE}" type="datetimeFigureOut">
              <a:rPr lang="it-IT" smtClean="0"/>
              <a:t>17/06/2025</a:t>
            </a:fld>
            <a:endParaRPr lang="it-IT"/>
          </a:p>
        </p:txBody>
      </p:sp>
      <p:sp>
        <p:nvSpPr>
          <p:cNvPr id="6" name="Segnaposto piè di pagina 5">
            <a:extLst>
              <a:ext uri="{FF2B5EF4-FFF2-40B4-BE49-F238E27FC236}">
                <a16:creationId xmlns:a16="http://schemas.microsoft.com/office/drawing/2014/main" xmlns="" id="{FE89EC5D-4822-BAEE-4941-E835EE3B3C3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xmlns="" id="{48671D42-54D7-246D-E29F-CA23E17185A5}"/>
              </a:ext>
            </a:extLst>
          </p:cNvPr>
          <p:cNvSpPr>
            <a:spLocks noGrp="1"/>
          </p:cNvSpPr>
          <p:nvPr>
            <p:ph type="sldNum" sz="quarter" idx="12"/>
          </p:nvPr>
        </p:nvSpPr>
        <p:spPr/>
        <p:txBody>
          <a:bodyPr/>
          <a:lstStyle/>
          <a:p>
            <a:fld id="{54929543-84B9-440F-A4CD-FF7F2482D044}" type="slidenum">
              <a:rPr lang="it-IT" smtClean="0"/>
              <a:t>‹N›</a:t>
            </a:fld>
            <a:endParaRPr lang="it-IT"/>
          </a:p>
        </p:txBody>
      </p:sp>
    </p:spTree>
    <p:extLst>
      <p:ext uri="{BB962C8B-B14F-4D97-AF65-F5344CB8AC3E}">
        <p14:creationId xmlns:p14="http://schemas.microsoft.com/office/powerpoint/2010/main" val="2070582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AB31AB7A-750E-C6C5-1B91-0FE7C1069EA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xmlns="" id="{9D54122F-8C77-161B-5E56-A61F2D0A0F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xmlns="" id="{A8FBFA05-E567-2017-2305-5A04E0333D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xmlns="" id="{075090D7-7FDB-9305-D2CF-0F0AAAF43EC9}"/>
              </a:ext>
            </a:extLst>
          </p:cNvPr>
          <p:cNvSpPr>
            <a:spLocks noGrp="1"/>
          </p:cNvSpPr>
          <p:nvPr>
            <p:ph type="dt" sz="half" idx="10"/>
          </p:nvPr>
        </p:nvSpPr>
        <p:spPr/>
        <p:txBody>
          <a:bodyPr/>
          <a:lstStyle/>
          <a:p>
            <a:fld id="{3A57DA2A-4550-4927-8784-1B35024104DE}" type="datetimeFigureOut">
              <a:rPr lang="it-IT" smtClean="0"/>
              <a:t>17/06/2025</a:t>
            </a:fld>
            <a:endParaRPr lang="it-IT"/>
          </a:p>
        </p:txBody>
      </p:sp>
      <p:sp>
        <p:nvSpPr>
          <p:cNvPr id="6" name="Segnaposto piè di pagina 5">
            <a:extLst>
              <a:ext uri="{FF2B5EF4-FFF2-40B4-BE49-F238E27FC236}">
                <a16:creationId xmlns:a16="http://schemas.microsoft.com/office/drawing/2014/main" xmlns="" id="{C11EA0D5-A39C-E57A-B822-7B0E8CB85E2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xmlns="" id="{FCEF6B0E-1870-84F2-5256-A63B72A7E2B7}"/>
              </a:ext>
            </a:extLst>
          </p:cNvPr>
          <p:cNvSpPr>
            <a:spLocks noGrp="1"/>
          </p:cNvSpPr>
          <p:nvPr>
            <p:ph type="sldNum" sz="quarter" idx="12"/>
          </p:nvPr>
        </p:nvSpPr>
        <p:spPr/>
        <p:txBody>
          <a:bodyPr/>
          <a:lstStyle/>
          <a:p>
            <a:fld id="{54929543-84B9-440F-A4CD-FF7F2482D044}" type="slidenum">
              <a:rPr lang="it-IT" smtClean="0"/>
              <a:t>‹N›</a:t>
            </a:fld>
            <a:endParaRPr lang="it-IT"/>
          </a:p>
        </p:txBody>
      </p:sp>
    </p:spTree>
    <p:extLst>
      <p:ext uri="{BB962C8B-B14F-4D97-AF65-F5344CB8AC3E}">
        <p14:creationId xmlns:p14="http://schemas.microsoft.com/office/powerpoint/2010/main" val="1658478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xmlns="" id="{C08AA60E-3176-494E-BD9A-FB2CB973DD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xmlns="" id="{10C29481-F7AC-AD72-57CB-5D21E854FA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78EA310D-0CFB-76FC-EB5F-5A9DCE7511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57DA2A-4550-4927-8784-1B35024104DE}" type="datetimeFigureOut">
              <a:rPr lang="it-IT" smtClean="0"/>
              <a:t>17/06/2025</a:t>
            </a:fld>
            <a:endParaRPr lang="it-IT"/>
          </a:p>
        </p:txBody>
      </p:sp>
      <p:sp>
        <p:nvSpPr>
          <p:cNvPr id="5" name="Segnaposto piè di pagina 4">
            <a:extLst>
              <a:ext uri="{FF2B5EF4-FFF2-40B4-BE49-F238E27FC236}">
                <a16:creationId xmlns:a16="http://schemas.microsoft.com/office/drawing/2014/main" xmlns="" id="{D81816A7-862D-A03D-1ED0-27CCF633C2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xmlns="" id="{16BCA25C-04F7-281F-C736-2539B2CFB7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929543-84B9-440F-A4CD-FF7F2482D044}" type="slidenum">
              <a:rPr lang="it-IT" smtClean="0"/>
              <a:t>‹N›</a:t>
            </a:fld>
            <a:endParaRPr lang="it-IT"/>
          </a:p>
        </p:txBody>
      </p:sp>
    </p:spTree>
    <p:extLst>
      <p:ext uri="{BB962C8B-B14F-4D97-AF65-F5344CB8AC3E}">
        <p14:creationId xmlns:p14="http://schemas.microsoft.com/office/powerpoint/2010/main" val="3132483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39F9D40B-7915-77D4-4F3E-B0F537830E2C}"/>
              </a:ext>
            </a:extLst>
          </p:cNvPr>
          <p:cNvSpPr>
            <a:spLocks noGrp="1"/>
          </p:cNvSpPr>
          <p:nvPr>
            <p:ph type="ctrTitle"/>
          </p:nvPr>
        </p:nvSpPr>
        <p:spPr/>
        <p:txBody>
          <a:bodyPr>
            <a:normAutofit/>
          </a:bodyPr>
          <a:lstStyle/>
          <a:p>
            <a:r>
              <a:rPr lang="it-IT" sz="4000" dirty="0"/>
              <a:t>Fondo Nazionale per il sistema integrato di educazione e istruzione a supporto del Piano di Azione Pluriennale</a:t>
            </a:r>
          </a:p>
        </p:txBody>
      </p:sp>
      <p:sp>
        <p:nvSpPr>
          <p:cNvPr id="3" name="Sottotitolo 2">
            <a:extLst>
              <a:ext uri="{FF2B5EF4-FFF2-40B4-BE49-F238E27FC236}">
                <a16:creationId xmlns:a16="http://schemas.microsoft.com/office/drawing/2014/main" xmlns="" id="{BC997AE9-FF3E-E230-D798-7AA826B1A395}"/>
              </a:ext>
            </a:extLst>
          </p:cNvPr>
          <p:cNvSpPr>
            <a:spLocks noGrp="1"/>
          </p:cNvSpPr>
          <p:nvPr>
            <p:ph type="subTitle" idx="1"/>
          </p:nvPr>
        </p:nvSpPr>
        <p:spPr/>
        <p:txBody>
          <a:bodyPr/>
          <a:lstStyle/>
          <a:p>
            <a:r>
              <a:rPr lang="it-IT" b="1" i="1" dirty="0"/>
              <a:t>Attività di formazione rivolta al personale in servizio nel segmento 0-6.</a:t>
            </a:r>
            <a:endParaRPr lang="it-IT" dirty="0"/>
          </a:p>
          <a:p>
            <a:r>
              <a:rPr lang="it-IT" b="1" i="1" dirty="0"/>
              <a:t>Descrizione azioni formative e moduli di adesione ai corsi</a:t>
            </a:r>
            <a:r>
              <a:rPr lang="it-IT" i="1" dirty="0"/>
              <a:t>.</a:t>
            </a:r>
            <a:endParaRPr lang="it-IT" dirty="0"/>
          </a:p>
        </p:txBody>
      </p:sp>
    </p:spTree>
    <p:extLst>
      <p:ext uri="{BB962C8B-B14F-4D97-AF65-F5344CB8AC3E}">
        <p14:creationId xmlns:p14="http://schemas.microsoft.com/office/powerpoint/2010/main" val="3181747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D489C0FC-13D8-E863-1757-130EC74E8AD8}"/>
              </a:ext>
            </a:extLst>
          </p:cNvPr>
          <p:cNvSpPr>
            <a:spLocks noGrp="1"/>
          </p:cNvSpPr>
          <p:nvPr>
            <p:ph type="title"/>
          </p:nvPr>
        </p:nvSpPr>
        <p:spPr/>
        <p:txBody>
          <a:bodyPr/>
          <a:lstStyle/>
          <a:p>
            <a:pPr algn="ctr"/>
            <a:r>
              <a:rPr lang="it-IT" dirty="0"/>
              <a:t>Percorso base </a:t>
            </a:r>
          </a:p>
        </p:txBody>
      </p:sp>
      <p:graphicFrame>
        <p:nvGraphicFramePr>
          <p:cNvPr id="4" name="Segnaposto contenuto 3">
            <a:extLst>
              <a:ext uri="{FF2B5EF4-FFF2-40B4-BE49-F238E27FC236}">
                <a16:creationId xmlns:a16="http://schemas.microsoft.com/office/drawing/2014/main" xmlns="" id="{5EA1E76A-DBB1-A6AD-6CD7-91CFB5263CB6}"/>
              </a:ext>
            </a:extLst>
          </p:cNvPr>
          <p:cNvGraphicFramePr>
            <a:graphicFrameLocks noGrp="1"/>
          </p:cNvGraphicFramePr>
          <p:nvPr>
            <p:ph idx="1"/>
            <p:extLst>
              <p:ext uri="{D42A27DB-BD31-4B8C-83A1-F6EECF244321}">
                <p14:modId xmlns:p14="http://schemas.microsoft.com/office/powerpoint/2010/main" val="4071676606"/>
              </p:ext>
            </p:extLst>
          </p:nvPr>
        </p:nvGraphicFramePr>
        <p:xfrm>
          <a:off x="1550893" y="2277034"/>
          <a:ext cx="8489577" cy="3567952"/>
        </p:xfrm>
        <a:graphic>
          <a:graphicData uri="http://schemas.openxmlformats.org/drawingml/2006/table">
            <a:tbl>
              <a:tblPr firstRow="1" firstCol="1" bandRow="1">
                <a:tableStyleId>{5C22544A-7EE6-4342-B048-85BDC9FD1C3A}</a:tableStyleId>
              </a:tblPr>
              <a:tblGrid>
                <a:gridCol w="2120631">
                  <a:extLst>
                    <a:ext uri="{9D8B030D-6E8A-4147-A177-3AD203B41FA5}">
                      <a16:colId xmlns:a16="http://schemas.microsoft.com/office/drawing/2014/main" xmlns="" val="1614966577"/>
                    </a:ext>
                  </a:extLst>
                </a:gridCol>
                <a:gridCol w="6368946">
                  <a:extLst>
                    <a:ext uri="{9D8B030D-6E8A-4147-A177-3AD203B41FA5}">
                      <a16:colId xmlns:a16="http://schemas.microsoft.com/office/drawing/2014/main" xmlns="" val="586159285"/>
                    </a:ext>
                  </a:extLst>
                </a:gridCol>
              </a:tblGrid>
              <a:tr h="1297437">
                <a:tc>
                  <a:txBody>
                    <a:bodyPr/>
                    <a:lstStyle/>
                    <a:p>
                      <a:pPr>
                        <a:buNone/>
                      </a:pPr>
                      <a:r>
                        <a:rPr lang="it-IT" sz="1600" dirty="0">
                          <a:effectLst/>
                        </a:rPr>
                        <a:t>Destinatari</a:t>
                      </a:r>
                      <a:endParaRPr lang="it-IT"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it-IT" sz="1600" dirty="0">
                          <a:effectLst/>
                        </a:rPr>
                        <a:t>Insegnanti della scuola dell’infanzia, educatori professionali socio-pedagogici nei servizi educativi per l’infanzia, personale dei servizi educativi per l’infanzia che non hanno partecipato alla precedente edizione del medesimo corso </a:t>
                      </a:r>
                      <a:endParaRPr lang="it-IT"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1639937622"/>
                  </a:ext>
                </a:extLst>
              </a:tr>
              <a:tr h="1297437">
                <a:tc>
                  <a:txBody>
                    <a:bodyPr/>
                    <a:lstStyle/>
                    <a:p>
                      <a:pPr>
                        <a:buNone/>
                      </a:pPr>
                      <a:r>
                        <a:rPr lang="it-IT" sz="1600" dirty="0">
                          <a:effectLst/>
                        </a:rPr>
                        <a:t>Durata del percorso</a:t>
                      </a:r>
                      <a:endParaRPr lang="it-IT"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it-IT" sz="1800" dirty="0">
                          <a:effectLst/>
                        </a:rPr>
                        <a:t>- n. 27 ore di webinar sincroni live curati dall’Università di Catania e un modulo di 3 ore curato da “Save the </a:t>
                      </a:r>
                      <a:r>
                        <a:rPr lang="it-IT" sz="1800" dirty="0" err="1">
                          <a:effectLst/>
                        </a:rPr>
                        <a:t>children</a:t>
                      </a:r>
                      <a:r>
                        <a:rPr lang="it-IT" sz="1800" dirty="0">
                          <a:effectLst/>
                        </a:rPr>
                        <a:t>”.</a:t>
                      </a:r>
                    </a:p>
                    <a:p>
                      <a:pPr algn="just">
                        <a:buNone/>
                      </a:pPr>
                      <a:r>
                        <a:rPr lang="it-IT" sz="1800" dirty="0">
                          <a:effectLst/>
                        </a:rPr>
                        <a:t> </a:t>
                      </a:r>
                      <a:endParaRPr lang="it-IT"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1087928500"/>
                  </a:ext>
                </a:extLst>
              </a:tr>
              <a:tr h="973078">
                <a:tc>
                  <a:txBody>
                    <a:bodyPr/>
                    <a:lstStyle/>
                    <a:p>
                      <a:pPr>
                        <a:buNone/>
                      </a:pPr>
                      <a:r>
                        <a:rPr lang="it-IT" sz="1600" dirty="0">
                          <a:effectLst/>
                        </a:rPr>
                        <a:t>Modalità di erogazione</a:t>
                      </a:r>
                      <a:endParaRPr lang="it-IT"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it-IT" sz="1800" dirty="0">
                          <a:effectLst/>
                        </a:rPr>
                        <a:t>Gli incontri saranno effettuati:</a:t>
                      </a:r>
                    </a:p>
                    <a:p>
                      <a:pPr algn="just">
                        <a:buNone/>
                      </a:pPr>
                      <a:r>
                        <a:rPr lang="it-IT" sz="1800" dirty="0">
                          <a:effectLst/>
                        </a:rPr>
                        <a:t>- in modalità sincrona curati da professori e ricercatori dell’</a:t>
                      </a:r>
                      <a:r>
                        <a:rPr lang="it-IT" sz="1800" dirty="0" err="1">
                          <a:effectLst/>
                        </a:rPr>
                        <a:t>Unict</a:t>
                      </a:r>
                      <a:r>
                        <a:rPr lang="it-IT" sz="1800" dirty="0">
                          <a:effectLst/>
                        </a:rPr>
                        <a:t> e dagli esperti di “Save the Children”</a:t>
                      </a:r>
                      <a:endParaRPr lang="it-IT"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557955814"/>
                  </a:ext>
                </a:extLst>
              </a:tr>
            </a:tbl>
          </a:graphicData>
        </a:graphic>
      </p:graphicFrame>
    </p:spTree>
    <p:extLst>
      <p:ext uri="{BB962C8B-B14F-4D97-AF65-F5344CB8AC3E}">
        <p14:creationId xmlns:p14="http://schemas.microsoft.com/office/powerpoint/2010/main" val="1783520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1278039-CA8D-EA3F-C19F-1CE956A350D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xmlns="" id="{D7DDD60C-792F-6264-044F-DF2A25ABD308}"/>
              </a:ext>
            </a:extLst>
          </p:cNvPr>
          <p:cNvSpPr>
            <a:spLocks noGrp="1"/>
          </p:cNvSpPr>
          <p:nvPr>
            <p:ph type="title"/>
          </p:nvPr>
        </p:nvSpPr>
        <p:spPr/>
        <p:txBody>
          <a:bodyPr/>
          <a:lstStyle/>
          <a:p>
            <a:pPr algn="ctr"/>
            <a:r>
              <a:rPr lang="it-IT" dirty="0"/>
              <a:t>Percorso base </a:t>
            </a:r>
          </a:p>
        </p:txBody>
      </p:sp>
      <p:graphicFrame>
        <p:nvGraphicFramePr>
          <p:cNvPr id="6" name="Segnaposto contenuto 5">
            <a:extLst>
              <a:ext uri="{FF2B5EF4-FFF2-40B4-BE49-F238E27FC236}">
                <a16:creationId xmlns:a16="http://schemas.microsoft.com/office/drawing/2014/main" xmlns="" id="{D18C8B0C-D105-61DD-D1C7-67D8355DC34E}"/>
              </a:ext>
            </a:extLst>
          </p:cNvPr>
          <p:cNvGraphicFramePr>
            <a:graphicFrameLocks noGrp="1"/>
          </p:cNvGraphicFramePr>
          <p:nvPr>
            <p:ph idx="1"/>
            <p:extLst>
              <p:ext uri="{D42A27DB-BD31-4B8C-83A1-F6EECF244321}">
                <p14:modId xmlns:p14="http://schemas.microsoft.com/office/powerpoint/2010/main" val="1267612058"/>
              </p:ext>
            </p:extLst>
          </p:nvPr>
        </p:nvGraphicFramePr>
        <p:xfrm>
          <a:off x="2438400" y="1568823"/>
          <a:ext cx="7521388" cy="5074023"/>
        </p:xfrm>
        <a:graphic>
          <a:graphicData uri="http://schemas.openxmlformats.org/drawingml/2006/table">
            <a:tbl>
              <a:tblPr firstRow="1" firstCol="1" bandRow="1">
                <a:tableStyleId>{5C22544A-7EE6-4342-B048-85BDC9FD1C3A}</a:tableStyleId>
              </a:tblPr>
              <a:tblGrid>
                <a:gridCol w="1878785">
                  <a:extLst>
                    <a:ext uri="{9D8B030D-6E8A-4147-A177-3AD203B41FA5}">
                      <a16:colId xmlns:a16="http://schemas.microsoft.com/office/drawing/2014/main" xmlns="" val="488166309"/>
                    </a:ext>
                  </a:extLst>
                </a:gridCol>
                <a:gridCol w="5642603">
                  <a:extLst>
                    <a:ext uri="{9D8B030D-6E8A-4147-A177-3AD203B41FA5}">
                      <a16:colId xmlns:a16="http://schemas.microsoft.com/office/drawing/2014/main" xmlns="" val="271664556"/>
                    </a:ext>
                  </a:extLst>
                </a:gridCol>
              </a:tblGrid>
              <a:tr h="5074023">
                <a:tc>
                  <a:txBody>
                    <a:bodyPr/>
                    <a:lstStyle/>
                    <a:p>
                      <a:pPr>
                        <a:buNone/>
                      </a:pPr>
                      <a:r>
                        <a:rPr lang="it-IT" sz="1200" dirty="0">
                          <a:effectLst/>
                        </a:rPr>
                        <a:t>Finalità formative e contenuti</a:t>
                      </a:r>
                      <a:endParaRPr lang="it-IT"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it-IT" sz="1200" dirty="0">
                          <a:effectLst/>
                        </a:rPr>
                        <a:t>Il corso fornirà le conoscenze essenziali alla comprensione delle dimensioni e delle variabili implicite nei processi formativi e i riferimenti teorico-metodologici per il segmento 0-6. Saranno trattate le seguenti tematiche:</a:t>
                      </a:r>
                    </a:p>
                    <a:p>
                      <a:pPr marL="342900" lvl="0" indent="-342900" algn="just">
                        <a:buFont typeface="Symbol" panose="05050102010706020507" pitchFamily="18" charset="2"/>
                        <a:buChar char=""/>
                      </a:pPr>
                      <a:r>
                        <a:rPr lang="it-IT" sz="1200" dirty="0">
                          <a:effectLst/>
                        </a:rPr>
                        <a:t>Spazi e tempi dell'educazione nella prima infanzia: la prospettiva della pedagogia attiva e dell’educazione all’aperto. </a:t>
                      </a:r>
                    </a:p>
                    <a:p>
                      <a:pPr marL="342900" lvl="0" indent="-342900" algn="just">
                        <a:buFont typeface="Symbol" panose="05050102010706020507" pitchFamily="18" charset="2"/>
                        <a:buChar char=""/>
                      </a:pPr>
                      <a:r>
                        <a:rPr lang="it-IT" sz="1200" dirty="0">
                          <a:effectLst/>
                        </a:rPr>
                        <a:t>Apprendimento, cura, esplorazione come esperienze educative per l’infanzia</a:t>
                      </a:r>
                    </a:p>
                    <a:p>
                      <a:pPr marL="342900" lvl="0" indent="-342900" algn="just">
                        <a:buFont typeface="Symbol" panose="05050102010706020507" pitchFamily="18" charset="2"/>
                        <a:buChar char=""/>
                      </a:pPr>
                      <a:r>
                        <a:rPr lang="it-IT" sz="1200" dirty="0">
                          <a:effectLst/>
                        </a:rPr>
                        <a:t>Strategie didattico-educative e metodologie del gioco 0-6</a:t>
                      </a:r>
                    </a:p>
                    <a:p>
                      <a:pPr marL="342900" lvl="0" indent="-342900" algn="just">
                        <a:buFont typeface="Symbol" panose="05050102010706020507" pitchFamily="18" charset="2"/>
                        <a:buChar char=""/>
                      </a:pPr>
                      <a:r>
                        <a:rPr lang="it-IT" sz="1200" dirty="0">
                          <a:effectLst/>
                        </a:rPr>
                        <a:t>Nuovi orientamenti e linee pedagogiche per il sistema integrato 0-6: Scenari e prospettive.</a:t>
                      </a:r>
                    </a:p>
                    <a:p>
                      <a:pPr marL="342900" lvl="0" indent="-342900" algn="just">
                        <a:buFont typeface="Symbol" panose="05050102010706020507" pitchFamily="18" charset="2"/>
                        <a:buChar char=""/>
                      </a:pPr>
                      <a:r>
                        <a:rPr lang="it-IT" sz="1200" dirty="0">
                          <a:effectLst/>
                        </a:rPr>
                        <a:t>Letteratura per l’infanzia e pedagogia della narrazione </a:t>
                      </a:r>
                    </a:p>
                    <a:p>
                      <a:pPr marL="342900" lvl="0" indent="-342900" algn="just">
                        <a:buFont typeface="Symbol" panose="05050102010706020507" pitchFamily="18" charset="2"/>
                        <a:buChar char=""/>
                      </a:pPr>
                      <a:r>
                        <a:rPr lang="it-IT" sz="1200" dirty="0">
                          <a:effectLst/>
                        </a:rPr>
                        <a:t>Psicologia dello sviluppo 0-6: sviluppo cognitivo e socio-emozionale</a:t>
                      </a:r>
                    </a:p>
                    <a:p>
                      <a:pPr marL="342900" lvl="0" indent="-342900" algn="just">
                        <a:buFont typeface="Symbol" panose="05050102010706020507" pitchFamily="18" charset="2"/>
                        <a:buChar char=""/>
                      </a:pPr>
                      <a:r>
                        <a:rPr lang="it-IT" sz="1200" dirty="0">
                          <a:effectLst/>
                        </a:rPr>
                        <a:t>Ideazione e progettazione di ambienti e attività riferiti a contesti educativi 0-6</a:t>
                      </a:r>
                    </a:p>
                    <a:p>
                      <a:pPr marL="342900" lvl="0" indent="-342900" algn="just">
                        <a:buFont typeface="Symbol" panose="05050102010706020507" pitchFamily="18" charset="2"/>
                        <a:buChar char=""/>
                      </a:pPr>
                      <a:r>
                        <a:rPr lang="it-IT" sz="1200" dirty="0">
                          <a:effectLst/>
                        </a:rPr>
                        <a:t>Corresponsabilità educativa e sistemi di relazione nei servizi educativi per l’infanzia.</a:t>
                      </a:r>
                    </a:p>
                    <a:p>
                      <a:pPr marL="342900" lvl="0" indent="-342900" algn="just">
                        <a:buFont typeface="Symbol" panose="05050102010706020507" pitchFamily="18" charset="2"/>
                        <a:buChar char=""/>
                      </a:pPr>
                      <a:r>
                        <a:rPr lang="it-IT" sz="1200" dirty="0">
                          <a:effectLst/>
                        </a:rPr>
                        <a:t>Il modulo formativo curato da “Save the Children” è dedicato ai Sistemi di Tutela e mira a fornire agli operatori e alle operatrici parte del sistema integrato 0-6 strumenti utili per identificare, prevenire e gestire situazioni di rischio che potrebbero compromettere il benessere e la sicurezza dei bambini e delle bambine. Attraverso un approccio partecipativo, si intende rafforzare la conoscenza del tema della tutela all’interno dell’ambiente educativo, nel rispetto dei diritti dell’infanzia di cui l’ambito scolastico si fa portatore. Il modulo formativo dedicato ai Sistemi di Tutela sostiene il sistema educativo come luogo di apprendimento e spazio sicuro dove i bambini possono crescere serenamente sviluppando il proprio potenziale in piena sicurezza.</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847606873"/>
                  </a:ext>
                </a:extLst>
              </a:tr>
            </a:tbl>
          </a:graphicData>
        </a:graphic>
      </p:graphicFrame>
    </p:spTree>
    <p:extLst>
      <p:ext uri="{BB962C8B-B14F-4D97-AF65-F5344CB8AC3E}">
        <p14:creationId xmlns:p14="http://schemas.microsoft.com/office/powerpoint/2010/main" val="862879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7727DC10-69C6-50A9-DD7D-01671FA2A072}"/>
              </a:ext>
            </a:extLst>
          </p:cNvPr>
          <p:cNvSpPr>
            <a:spLocks noGrp="1"/>
          </p:cNvSpPr>
          <p:nvPr>
            <p:ph type="title"/>
          </p:nvPr>
        </p:nvSpPr>
        <p:spPr/>
        <p:txBody>
          <a:bodyPr/>
          <a:lstStyle/>
          <a:p>
            <a:pPr algn="ctr"/>
            <a:r>
              <a:rPr lang="it-IT" dirty="0"/>
              <a:t>Percorso laboratoriale in presenza</a:t>
            </a:r>
          </a:p>
        </p:txBody>
      </p:sp>
      <p:graphicFrame>
        <p:nvGraphicFramePr>
          <p:cNvPr id="4" name="Segnaposto contenuto 3">
            <a:extLst>
              <a:ext uri="{FF2B5EF4-FFF2-40B4-BE49-F238E27FC236}">
                <a16:creationId xmlns:a16="http://schemas.microsoft.com/office/drawing/2014/main" xmlns="" id="{A20C3673-261C-FB85-729D-717CD3744F3A}"/>
              </a:ext>
            </a:extLst>
          </p:cNvPr>
          <p:cNvGraphicFramePr>
            <a:graphicFrameLocks noGrp="1"/>
          </p:cNvGraphicFramePr>
          <p:nvPr>
            <p:ph idx="1"/>
            <p:extLst>
              <p:ext uri="{D42A27DB-BD31-4B8C-83A1-F6EECF244321}">
                <p14:modId xmlns:p14="http://schemas.microsoft.com/office/powerpoint/2010/main" val="2363962960"/>
              </p:ext>
            </p:extLst>
          </p:nvPr>
        </p:nvGraphicFramePr>
        <p:xfrm>
          <a:off x="1810871" y="1757082"/>
          <a:ext cx="8686800" cy="4545107"/>
        </p:xfrm>
        <a:graphic>
          <a:graphicData uri="http://schemas.openxmlformats.org/drawingml/2006/table">
            <a:tbl>
              <a:tblPr firstRow="1" firstCol="1" bandRow="1">
                <a:tableStyleId>{5C22544A-7EE6-4342-B048-85BDC9FD1C3A}</a:tableStyleId>
              </a:tblPr>
              <a:tblGrid>
                <a:gridCol w="2169896">
                  <a:extLst>
                    <a:ext uri="{9D8B030D-6E8A-4147-A177-3AD203B41FA5}">
                      <a16:colId xmlns:a16="http://schemas.microsoft.com/office/drawing/2014/main" xmlns="" val="3891273575"/>
                    </a:ext>
                  </a:extLst>
                </a:gridCol>
                <a:gridCol w="6516904">
                  <a:extLst>
                    <a:ext uri="{9D8B030D-6E8A-4147-A177-3AD203B41FA5}">
                      <a16:colId xmlns:a16="http://schemas.microsoft.com/office/drawing/2014/main" xmlns="" val="3589781565"/>
                    </a:ext>
                  </a:extLst>
                </a:gridCol>
              </a:tblGrid>
              <a:tr h="1420345">
                <a:tc>
                  <a:txBody>
                    <a:bodyPr/>
                    <a:lstStyle/>
                    <a:p>
                      <a:pPr>
                        <a:buNone/>
                      </a:pPr>
                      <a:r>
                        <a:rPr lang="it-IT" sz="1800" dirty="0">
                          <a:effectLst/>
                        </a:rPr>
                        <a:t>Destinatari</a:t>
                      </a:r>
                      <a:endParaRPr lang="it-IT"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it-IT" sz="1800">
                          <a:effectLst/>
                        </a:rPr>
                        <a:t>Insegnanti della scuola dell’infanzia, educatori professionali socio-pedagogici nei servizi educativi per l’infanzia, personale dei servizi educativi per l’infanzia. In base alle tematiche possono partecipare anche chi ha già partecipato ad attività laboratoriali negli anni precedenti.</a:t>
                      </a:r>
                      <a:endParaRPr lang="it-IT"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839312206"/>
                  </a:ext>
                </a:extLst>
              </a:tr>
              <a:tr h="568139">
                <a:tc>
                  <a:txBody>
                    <a:bodyPr/>
                    <a:lstStyle/>
                    <a:p>
                      <a:pPr>
                        <a:buNone/>
                      </a:pPr>
                      <a:r>
                        <a:rPr lang="it-IT" sz="1800" dirty="0">
                          <a:effectLst/>
                        </a:rPr>
                        <a:t>Durata del percorso</a:t>
                      </a:r>
                      <a:endParaRPr lang="it-IT"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it-IT" sz="1800" dirty="0">
                          <a:effectLst/>
                        </a:rPr>
                        <a:t>n. 25 ore di attività laboratoriali a cura delle singole scuole polo.</a:t>
                      </a:r>
                    </a:p>
                    <a:p>
                      <a:pPr algn="just">
                        <a:buNone/>
                      </a:pPr>
                      <a:r>
                        <a:rPr lang="it-IT" sz="1800" dirty="0">
                          <a:effectLst/>
                        </a:rPr>
                        <a:t> </a:t>
                      </a:r>
                      <a:endParaRPr lang="it-IT"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525859227"/>
                  </a:ext>
                </a:extLst>
              </a:tr>
              <a:tr h="568139">
                <a:tc>
                  <a:txBody>
                    <a:bodyPr/>
                    <a:lstStyle/>
                    <a:p>
                      <a:pPr>
                        <a:buNone/>
                      </a:pPr>
                      <a:r>
                        <a:rPr lang="it-IT" sz="1800">
                          <a:effectLst/>
                        </a:rPr>
                        <a:t>Modalità di erogazione</a:t>
                      </a:r>
                      <a:endParaRPr lang="it-IT"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it-IT" sz="1800" dirty="0">
                          <a:effectLst/>
                        </a:rPr>
                        <a:t>Gli incontri saranno effettuati in presenza o in modalità blended. </a:t>
                      </a:r>
                      <a:endParaRPr lang="it-IT"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3963657605"/>
                  </a:ext>
                </a:extLst>
              </a:tr>
              <a:tr h="1988484">
                <a:tc>
                  <a:txBody>
                    <a:bodyPr/>
                    <a:lstStyle/>
                    <a:p>
                      <a:pPr>
                        <a:buNone/>
                      </a:pPr>
                      <a:r>
                        <a:rPr lang="it-IT" sz="1800">
                          <a:effectLst/>
                        </a:rPr>
                        <a:t>Finalità formative e contenuti</a:t>
                      </a:r>
                      <a:endParaRPr lang="it-IT"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457200" algn="just">
                        <a:buNone/>
                      </a:pPr>
                      <a:r>
                        <a:rPr lang="it-IT" sz="1800" dirty="0">
                          <a:effectLst/>
                        </a:rPr>
                        <a:t>I laboratori prevedono esercitazioni e attività in presenza guidati da un operatore esperto coadiuvato da un tutor. I gruppi avranno una composizione mista per provenienza professionale, esperienza formativa, enti di appartenenza al fine di creare luoghi di ricerca partecipata e di ulteriore elaborazione pedagogica e di progettualità.</a:t>
                      </a:r>
                    </a:p>
                    <a:p>
                      <a:pPr marL="457200" algn="just">
                        <a:buNone/>
                      </a:pPr>
                      <a:r>
                        <a:rPr lang="it-IT" sz="1800" dirty="0">
                          <a:effectLst/>
                        </a:rPr>
                        <a:t> </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4276581257"/>
                  </a:ext>
                </a:extLst>
              </a:tr>
            </a:tbl>
          </a:graphicData>
        </a:graphic>
      </p:graphicFrame>
    </p:spTree>
    <p:extLst>
      <p:ext uri="{BB962C8B-B14F-4D97-AF65-F5344CB8AC3E}">
        <p14:creationId xmlns:p14="http://schemas.microsoft.com/office/powerpoint/2010/main" val="1162441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A252D9C-B0C1-E2E7-5D23-C6ABD6BDC33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xmlns="" id="{51D943AD-E2C7-7C35-E4F0-B890FA2A658A}"/>
              </a:ext>
            </a:extLst>
          </p:cNvPr>
          <p:cNvSpPr>
            <a:spLocks noGrp="1"/>
          </p:cNvSpPr>
          <p:nvPr>
            <p:ph type="title"/>
          </p:nvPr>
        </p:nvSpPr>
        <p:spPr/>
        <p:txBody>
          <a:bodyPr/>
          <a:lstStyle/>
          <a:p>
            <a:pPr algn="ctr"/>
            <a:r>
              <a:rPr lang="it-IT" dirty="0"/>
              <a:t>Percorso laboratoriale in presenza</a:t>
            </a:r>
          </a:p>
        </p:txBody>
      </p:sp>
      <p:graphicFrame>
        <p:nvGraphicFramePr>
          <p:cNvPr id="9" name="Segnaposto contenuto 8">
            <a:extLst>
              <a:ext uri="{FF2B5EF4-FFF2-40B4-BE49-F238E27FC236}">
                <a16:creationId xmlns:a16="http://schemas.microsoft.com/office/drawing/2014/main" xmlns="" id="{29BF0CBF-DF09-F137-F77E-70C912B2FB87}"/>
              </a:ext>
            </a:extLst>
          </p:cNvPr>
          <p:cNvGraphicFramePr>
            <a:graphicFrameLocks noGrp="1"/>
          </p:cNvGraphicFramePr>
          <p:nvPr>
            <p:ph idx="1"/>
            <p:extLst>
              <p:ext uri="{D42A27DB-BD31-4B8C-83A1-F6EECF244321}">
                <p14:modId xmlns:p14="http://schemas.microsoft.com/office/powerpoint/2010/main" val="3968042237"/>
              </p:ext>
            </p:extLst>
          </p:nvPr>
        </p:nvGraphicFramePr>
        <p:xfrm>
          <a:off x="1568824" y="1846729"/>
          <a:ext cx="9206752" cy="4545106"/>
        </p:xfrm>
        <a:graphic>
          <a:graphicData uri="http://schemas.openxmlformats.org/drawingml/2006/table">
            <a:tbl>
              <a:tblPr firstRow="1" firstCol="1" bandRow="1">
                <a:tableStyleId>{5C22544A-7EE6-4342-B048-85BDC9FD1C3A}</a:tableStyleId>
              </a:tblPr>
              <a:tblGrid>
                <a:gridCol w="2299775">
                  <a:extLst>
                    <a:ext uri="{9D8B030D-6E8A-4147-A177-3AD203B41FA5}">
                      <a16:colId xmlns:a16="http://schemas.microsoft.com/office/drawing/2014/main" xmlns="" val="2791603075"/>
                    </a:ext>
                  </a:extLst>
                </a:gridCol>
                <a:gridCol w="6906977">
                  <a:extLst>
                    <a:ext uri="{9D8B030D-6E8A-4147-A177-3AD203B41FA5}">
                      <a16:colId xmlns:a16="http://schemas.microsoft.com/office/drawing/2014/main" xmlns="" val="88332871"/>
                    </a:ext>
                  </a:extLst>
                </a:gridCol>
              </a:tblGrid>
              <a:tr h="4545106">
                <a:tc>
                  <a:txBody>
                    <a:bodyPr/>
                    <a:lstStyle/>
                    <a:p>
                      <a:pPr>
                        <a:buNone/>
                      </a:pPr>
                      <a:r>
                        <a:rPr lang="it-IT" sz="1600" dirty="0">
                          <a:effectLst/>
                        </a:rPr>
                        <a:t>Laboratorio curato da “Save the </a:t>
                      </a:r>
                      <a:r>
                        <a:rPr lang="it-IT" sz="1600" dirty="0" err="1">
                          <a:effectLst/>
                        </a:rPr>
                        <a:t>children</a:t>
                      </a:r>
                      <a:r>
                        <a:rPr lang="it-IT" sz="1600" dirty="0">
                          <a:effectLst/>
                        </a:rPr>
                        <a:t>”</a:t>
                      </a:r>
                      <a:endParaRPr lang="it-IT"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457200" algn="just">
                        <a:buNone/>
                      </a:pPr>
                      <a:r>
                        <a:rPr lang="it-IT" sz="1600" dirty="0">
                          <a:effectLst/>
                        </a:rPr>
                        <a:t>In base alle risorse professionali, sarà possibile attivare un laboratorio specifico denominato “Le cure che nutrono” che intende approfondire l’approccio denominato </a:t>
                      </a:r>
                      <a:r>
                        <a:rPr lang="it-IT" sz="1600" dirty="0" err="1">
                          <a:effectLst/>
                        </a:rPr>
                        <a:t>Nurturing</a:t>
                      </a:r>
                      <a:r>
                        <a:rPr lang="it-IT" sz="1600" dirty="0">
                          <a:effectLst/>
                        </a:rPr>
                        <a:t> Care Framework, ovvero l’attenzione che operatori e operatrici del mondo sanitario, sociale e educativo devono prestare alle diverse sfere del della salute infantile: la salute fisica e mentale, l’alimentazione sana, la protezione da ogni forma di maltrattamento, la responsività genitoriale e l’esposizione precoce a stimoli educativi. L’intervento ha lo scopo di fornire un contesto di tipo metodologico e operativo, di esaminare i fattori di rischio e di protezione da identificare nel lavoro con le famiglie e di riflettere con i e le partecipanti alla definizione di una modalità efficace di comunicazione con le famiglie e i genitori, che superi modalità stigmatizzanti, paternalistiche o giudicanti, in favore di una interazione rispettosa e positiva in termini di esiti per la salute delle creature di cui ci si prende cura.</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631350275"/>
                  </a:ext>
                </a:extLst>
              </a:tr>
            </a:tbl>
          </a:graphicData>
        </a:graphic>
      </p:graphicFrame>
    </p:spTree>
    <p:extLst>
      <p:ext uri="{BB962C8B-B14F-4D97-AF65-F5344CB8AC3E}">
        <p14:creationId xmlns:p14="http://schemas.microsoft.com/office/powerpoint/2010/main" val="3752883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77C26908-2EF7-6A1D-767B-2442EC234D30}"/>
              </a:ext>
            </a:extLst>
          </p:cNvPr>
          <p:cNvSpPr>
            <a:spLocks noGrp="1"/>
          </p:cNvSpPr>
          <p:nvPr>
            <p:ph type="title"/>
          </p:nvPr>
        </p:nvSpPr>
        <p:spPr/>
        <p:txBody>
          <a:bodyPr/>
          <a:lstStyle/>
          <a:p>
            <a:pPr algn="ctr"/>
            <a:r>
              <a:rPr lang="it-IT" dirty="0"/>
              <a:t>Percorsi residenziali full immersion </a:t>
            </a:r>
          </a:p>
        </p:txBody>
      </p:sp>
      <p:graphicFrame>
        <p:nvGraphicFramePr>
          <p:cNvPr id="4" name="Segnaposto contenuto 3">
            <a:extLst>
              <a:ext uri="{FF2B5EF4-FFF2-40B4-BE49-F238E27FC236}">
                <a16:creationId xmlns:a16="http://schemas.microsoft.com/office/drawing/2014/main" xmlns="" id="{7E525B15-BD3E-0676-E8B3-B83938198625}"/>
              </a:ext>
            </a:extLst>
          </p:cNvPr>
          <p:cNvGraphicFramePr>
            <a:graphicFrameLocks noGrp="1"/>
          </p:cNvGraphicFramePr>
          <p:nvPr>
            <p:ph idx="1"/>
            <p:extLst>
              <p:ext uri="{D42A27DB-BD31-4B8C-83A1-F6EECF244321}">
                <p14:modId xmlns:p14="http://schemas.microsoft.com/office/powerpoint/2010/main" val="3117284064"/>
              </p:ext>
            </p:extLst>
          </p:nvPr>
        </p:nvGraphicFramePr>
        <p:xfrm>
          <a:off x="1694329" y="1918447"/>
          <a:ext cx="8973671" cy="4365812"/>
        </p:xfrm>
        <a:graphic>
          <a:graphicData uri="http://schemas.openxmlformats.org/drawingml/2006/table">
            <a:tbl>
              <a:tblPr firstRow="1" firstCol="1" bandRow="1">
                <a:tableStyleId>{5C22544A-7EE6-4342-B048-85BDC9FD1C3A}</a:tableStyleId>
              </a:tblPr>
              <a:tblGrid>
                <a:gridCol w="2241554">
                  <a:extLst>
                    <a:ext uri="{9D8B030D-6E8A-4147-A177-3AD203B41FA5}">
                      <a16:colId xmlns:a16="http://schemas.microsoft.com/office/drawing/2014/main" xmlns="" val="1050327663"/>
                    </a:ext>
                  </a:extLst>
                </a:gridCol>
                <a:gridCol w="6732117">
                  <a:extLst>
                    <a:ext uri="{9D8B030D-6E8A-4147-A177-3AD203B41FA5}">
                      <a16:colId xmlns:a16="http://schemas.microsoft.com/office/drawing/2014/main" xmlns="" val="80620412"/>
                    </a:ext>
                  </a:extLst>
                </a:gridCol>
              </a:tblGrid>
              <a:tr h="873162">
                <a:tc>
                  <a:txBody>
                    <a:bodyPr/>
                    <a:lstStyle/>
                    <a:p>
                      <a:pPr>
                        <a:buNone/>
                      </a:pPr>
                      <a:r>
                        <a:rPr lang="it-IT" sz="1600" dirty="0">
                          <a:effectLst/>
                        </a:rPr>
                        <a:t>Destinatari</a:t>
                      </a:r>
                      <a:endParaRPr lang="it-IT"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it-IT" sz="1600">
                          <a:effectLst/>
                        </a:rPr>
                        <a:t>Insegnanti della scuola dell’infanzia, educatori professionali socio-pedagogici nei servizi educativi per l’infanzia, personale dei servizi educativi per l’infanzia. </a:t>
                      </a:r>
                      <a:endParaRPr lang="it-IT"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1879215053"/>
                  </a:ext>
                </a:extLst>
              </a:tr>
              <a:tr h="582109">
                <a:tc>
                  <a:txBody>
                    <a:bodyPr/>
                    <a:lstStyle/>
                    <a:p>
                      <a:pPr>
                        <a:buNone/>
                      </a:pPr>
                      <a:r>
                        <a:rPr lang="it-IT" sz="1600" dirty="0">
                          <a:effectLst/>
                        </a:rPr>
                        <a:t>Durata del percorso</a:t>
                      </a:r>
                      <a:endParaRPr lang="it-IT"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it-IT" sz="1600">
                          <a:effectLst/>
                        </a:rPr>
                        <a:t>n. 15/20 ore di attività formativa a cura delle singole scuole polo.</a:t>
                      </a:r>
                    </a:p>
                    <a:p>
                      <a:pPr algn="just">
                        <a:buNone/>
                      </a:pPr>
                      <a:r>
                        <a:rPr lang="it-IT" sz="1600">
                          <a:effectLst/>
                        </a:rPr>
                        <a:t> </a:t>
                      </a:r>
                      <a:endParaRPr lang="it-IT"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1430212173"/>
                  </a:ext>
                </a:extLst>
              </a:tr>
              <a:tr h="873162">
                <a:tc>
                  <a:txBody>
                    <a:bodyPr/>
                    <a:lstStyle/>
                    <a:p>
                      <a:pPr>
                        <a:buNone/>
                      </a:pPr>
                      <a:r>
                        <a:rPr lang="it-IT" sz="1600">
                          <a:effectLst/>
                        </a:rPr>
                        <a:t>Modalità di erogazione</a:t>
                      </a:r>
                      <a:endParaRPr lang="it-IT"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it-IT" sz="1600" dirty="0">
                          <a:effectLst/>
                        </a:rPr>
                        <a:t>Gli incontri saranno effettuati in presenza con pernottamento e vitto per i partecipanti</a:t>
                      </a:r>
                    </a:p>
                    <a:p>
                      <a:pPr algn="just">
                        <a:buNone/>
                      </a:pPr>
                      <a:r>
                        <a:rPr lang="it-IT" sz="1600" dirty="0">
                          <a:effectLst/>
                        </a:rPr>
                        <a:t> </a:t>
                      </a:r>
                      <a:endParaRPr lang="it-IT"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636051712"/>
                  </a:ext>
                </a:extLst>
              </a:tr>
              <a:tr h="1164217">
                <a:tc>
                  <a:txBody>
                    <a:bodyPr/>
                    <a:lstStyle/>
                    <a:p>
                      <a:pPr>
                        <a:buNone/>
                      </a:pPr>
                      <a:r>
                        <a:rPr lang="it-IT" sz="1600">
                          <a:effectLst/>
                        </a:rPr>
                        <a:t>Finalità formative e contenuti</a:t>
                      </a:r>
                      <a:endParaRPr lang="it-IT"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457200" algn="just">
                        <a:buNone/>
                      </a:pPr>
                      <a:r>
                        <a:rPr lang="it-IT" sz="1600" dirty="0">
                          <a:effectLst/>
                        </a:rPr>
                        <a:t>I laboratori devono favorire il confronto tra i partecipanti, promuovere esercitazioni pratiche individuali, ecc. su tematiche specifiche.</a:t>
                      </a:r>
                    </a:p>
                    <a:p>
                      <a:pPr marL="457200" algn="just">
                        <a:buNone/>
                      </a:pPr>
                      <a:r>
                        <a:rPr lang="it-IT" sz="1600" dirty="0">
                          <a:effectLst/>
                        </a:rPr>
                        <a:t> </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408405269"/>
                  </a:ext>
                </a:extLst>
              </a:tr>
              <a:tr h="873162">
                <a:tc>
                  <a:txBody>
                    <a:bodyPr/>
                    <a:lstStyle/>
                    <a:p>
                      <a:pPr>
                        <a:buNone/>
                      </a:pPr>
                      <a:r>
                        <a:rPr lang="it-IT" sz="1600">
                          <a:effectLst/>
                        </a:rPr>
                        <a:t>Istituto responsabile per l’erogazione delle attività formative</a:t>
                      </a:r>
                      <a:endParaRPr lang="it-IT"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it-IT" sz="1600" dirty="0">
                          <a:effectLst/>
                        </a:rPr>
                        <a:t>Le singole scuole polo per la formazione proporranno attività formative residenziali cui possono partecipare docenti ed educatori senza limite territoriale. </a:t>
                      </a:r>
                      <a:endParaRPr lang="it-IT"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483547828"/>
                  </a:ext>
                </a:extLst>
              </a:tr>
            </a:tbl>
          </a:graphicData>
        </a:graphic>
      </p:graphicFrame>
    </p:spTree>
    <p:extLst>
      <p:ext uri="{BB962C8B-B14F-4D97-AF65-F5344CB8AC3E}">
        <p14:creationId xmlns:p14="http://schemas.microsoft.com/office/powerpoint/2010/main" val="3225895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DA223DD-012C-C49E-10E9-2460412712B1}"/>
              </a:ext>
            </a:extLst>
          </p:cNvPr>
          <p:cNvSpPr>
            <a:spLocks noGrp="1"/>
          </p:cNvSpPr>
          <p:nvPr>
            <p:ph type="title"/>
          </p:nvPr>
        </p:nvSpPr>
        <p:spPr/>
        <p:txBody>
          <a:bodyPr>
            <a:normAutofit fontScale="90000"/>
          </a:bodyPr>
          <a:lstStyle/>
          <a:p>
            <a:r>
              <a:rPr lang="it-IT" sz="3600" dirty="0"/>
              <a:t>Percorso per coordinatori pedagogici e docenti con incarico di coordinamento (Funzioni strumentali, referenti, ecc.)</a:t>
            </a:r>
            <a:endParaRPr lang="it-IT" dirty="0"/>
          </a:p>
        </p:txBody>
      </p:sp>
      <p:graphicFrame>
        <p:nvGraphicFramePr>
          <p:cNvPr id="4" name="Segnaposto contenuto 3">
            <a:extLst>
              <a:ext uri="{FF2B5EF4-FFF2-40B4-BE49-F238E27FC236}">
                <a16:creationId xmlns:a16="http://schemas.microsoft.com/office/drawing/2014/main" xmlns="" id="{B3C5A7E2-864A-75E8-E58A-6C867D46CBE9}"/>
              </a:ext>
            </a:extLst>
          </p:cNvPr>
          <p:cNvGraphicFramePr>
            <a:graphicFrameLocks noGrp="1"/>
          </p:cNvGraphicFramePr>
          <p:nvPr>
            <p:ph idx="1"/>
            <p:extLst>
              <p:ext uri="{D42A27DB-BD31-4B8C-83A1-F6EECF244321}">
                <p14:modId xmlns:p14="http://schemas.microsoft.com/office/powerpoint/2010/main" val="3808026775"/>
              </p:ext>
            </p:extLst>
          </p:nvPr>
        </p:nvGraphicFramePr>
        <p:xfrm>
          <a:off x="1568823" y="2026023"/>
          <a:ext cx="9386047" cy="4387816"/>
        </p:xfrm>
        <a:graphic>
          <a:graphicData uri="http://schemas.openxmlformats.org/drawingml/2006/table">
            <a:tbl>
              <a:tblPr firstRow="1" firstCol="1" bandRow="1">
                <a:tableStyleId>{5C22544A-7EE6-4342-B048-85BDC9FD1C3A}</a:tableStyleId>
              </a:tblPr>
              <a:tblGrid>
                <a:gridCol w="2344562">
                  <a:extLst>
                    <a:ext uri="{9D8B030D-6E8A-4147-A177-3AD203B41FA5}">
                      <a16:colId xmlns:a16="http://schemas.microsoft.com/office/drawing/2014/main" xmlns="" val="2562783403"/>
                    </a:ext>
                  </a:extLst>
                </a:gridCol>
                <a:gridCol w="7041485">
                  <a:extLst>
                    <a:ext uri="{9D8B030D-6E8A-4147-A177-3AD203B41FA5}">
                      <a16:colId xmlns:a16="http://schemas.microsoft.com/office/drawing/2014/main" xmlns="" val="1180443114"/>
                    </a:ext>
                  </a:extLst>
                </a:gridCol>
              </a:tblGrid>
              <a:tr h="1188231">
                <a:tc>
                  <a:txBody>
                    <a:bodyPr/>
                    <a:lstStyle/>
                    <a:p>
                      <a:pPr>
                        <a:buNone/>
                      </a:pPr>
                      <a:r>
                        <a:rPr lang="it-IT" sz="2000" dirty="0">
                          <a:effectLst/>
                        </a:rPr>
                        <a:t>Destinatari</a:t>
                      </a:r>
                      <a:endParaRPr lang="it-IT"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buNone/>
                      </a:pPr>
                      <a:r>
                        <a:rPr lang="it-IT" sz="2000">
                          <a:effectLst/>
                        </a:rPr>
                        <a:t>Insegnanti della scuola dell’infanzia, educatori professionali socio-pedagogici nei servizi educativi per l’infanzia, personale dei servizi educativi per l’infanzia che svolgono un ruolo di coordinamento</a:t>
                      </a:r>
                      <a:endParaRPr lang="it-IT"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3001214581"/>
                  </a:ext>
                </a:extLst>
              </a:tr>
              <a:tr h="792154">
                <a:tc>
                  <a:txBody>
                    <a:bodyPr/>
                    <a:lstStyle/>
                    <a:p>
                      <a:pPr>
                        <a:buNone/>
                      </a:pPr>
                      <a:r>
                        <a:rPr lang="it-IT" sz="2000" dirty="0">
                          <a:effectLst/>
                        </a:rPr>
                        <a:t>Durata del percorso</a:t>
                      </a:r>
                      <a:endParaRPr lang="it-IT"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it-IT" sz="2000" dirty="0">
                          <a:effectLst/>
                        </a:rPr>
                        <a:t>n. 25 + 25 ore di attività formative a cura delle singole scuole polo.</a:t>
                      </a:r>
                    </a:p>
                    <a:p>
                      <a:pPr algn="just">
                        <a:buNone/>
                      </a:pPr>
                      <a:r>
                        <a:rPr lang="it-IT" sz="2000" dirty="0">
                          <a:effectLst/>
                        </a:rPr>
                        <a:t> </a:t>
                      </a:r>
                      <a:endParaRPr lang="it-IT"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765278479"/>
                  </a:ext>
                </a:extLst>
              </a:tr>
              <a:tr h="1188231">
                <a:tc>
                  <a:txBody>
                    <a:bodyPr/>
                    <a:lstStyle/>
                    <a:p>
                      <a:pPr>
                        <a:buNone/>
                      </a:pPr>
                      <a:r>
                        <a:rPr lang="it-IT" sz="2000">
                          <a:effectLst/>
                        </a:rPr>
                        <a:t>Modalità di erogazione</a:t>
                      </a:r>
                      <a:endParaRPr lang="it-IT"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it-IT" sz="2000" dirty="0">
                          <a:effectLst/>
                        </a:rPr>
                        <a:t>Gli incontri saranno svolti con webinar sincroni live in collaborazione con CRESPI</a:t>
                      </a:r>
                    </a:p>
                    <a:p>
                      <a:pPr algn="just">
                        <a:buNone/>
                      </a:pPr>
                      <a:r>
                        <a:rPr lang="it-IT" sz="2000" dirty="0">
                          <a:effectLst/>
                        </a:rPr>
                        <a:t> </a:t>
                      </a:r>
                      <a:endParaRPr lang="it-IT"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3232802584"/>
                  </a:ext>
                </a:extLst>
              </a:tr>
              <a:tr h="1188231">
                <a:tc>
                  <a:txBody>
                    <a:bodyPr/>
                    <a:lstStyle/>
                    <a:p>
                      <a:pPr>
                        <a:buNone/>
                      </a:pPr>
                      <a:r>
                        <a:rPr lang="it-IT" sz="2000">
                          <a:effectLst/>
                        </a:rPr>
                        <a:t>Finalità formative e contenuti</a:t>
                      </a:r>
                      <a:endParaRPr lang="it-IT"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457200" algn="just">
                        <a:buNone/>
                      </a:pPr>
                      <a:r>
                        <a:rPr lang="it-IT" sz="2000" dirty="0">
                          <a:effectLst/>
                        </a:rPr>
                        <a:t>Erogazione di un percorso di formazione sui temi del sistema educativo integrato 0-6 con particolare riferimento alla figura del coordinatore pedagogico.</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216634373"/>
                  </a:ext>
                </a:extLst>
              </a:tr>
            </a:tbl>
          </a:graphicData>
        </a:graphic>
      </p:graphicFrame>
    </p:spTree>
    <p:extLst>
      <p:ext uri="{BB962C8B-B14F-4D97-AF65-F5344CB8AC3E}">
        <p14:creationId xmlns:p14="http://schemas.microsoft.com/office/powerpoint/2010/main" val="850290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7F5481E1-2116-2B5D-1FE6-2D0E60E0D37D}"/>
              </a:ext>
            </a:extLst>
          </p:cNvPr>
          <p:cNvSpPr>
            <a:spLocks noGrp="1"/>
          </p:cNvSpPr>
          <p:nvPr>
            <p:ph type="title"/>
          </p:nvPr>
        </p:nvSpPr>
        <p:spPr/>
        <p:txBody>
          <a:bodyPr/>
          <a:lstStyle/>
          <a:p>
            <a:pPr algn="ctr"/>
            <a:r>
              <a:rPr lang="it-IT" dirty="0"/>
              <a:t>Periodo di erogazione delle attività formative:</a:t>
            </a:r>
            <a:r>
              <a:rPr lang="it-IT"/>
              <a:t/>
            </a:r>
            <a:br>
              <a:rPr lang="it-IT"/>
            </a:br>
            <a:r>
              <a:rPr lang="it-IT"/>
              <a:t>settembre</a:t>
            </a:r>
            <a:r>
              <a:rPr lang="it-IT" dirty="0"/>
              <a:t>/novembre</a:t>
            </a:r>
          </a:p>
        </p:txBody>
      </p:sp>
      <p:sp>
        <p:nvSpPr>
          <p:cNvPr id="3" name="Segnaposto contenuto 2">
            <a:extLst>
              <a:ext uri="{FF2B5EF4-FFF2-40B4-BE49-F238E27FC236}">
                <a16:creationId xmlns:a16="http://schemas.microsoft.com/office/drawing/2014/main" xmlns="" id="{E31397A4-E7C5-AB9F-0437-C76F7872641B}"/>
              </a:ext>
            </a:extLst>
          </p:cNvPr>
          <p:cNvSpPr>
            <a:spLocks noGrp="1"/>
          </p:cNvSpPr>
          <p:nvPr>
            <p:ph idx="1"/>
          </p:nvPr>
        </p:nvSpPr>
        <p:spPr/>
        <p:txBody>
          <a:bodyPr/>
          <a:lstStyle/>
          <a:p>
            <a:r>
              <a:rPr lang="it-IT" dirty="0"/>
              <a:t>Link di iscrizione per le province di Catania, Caltanissetta, Enna, Messina, Ragusa e Siracusa: </a:t>
            </a:r>
          </a:p>
          <a:p>
            <a:endParaRPr lang="it-IT" dirty="0"/>
          </a:p>
          <a:p>
            <a:pPr marL="0" indent="0" algn="ctr">
              <a:buNone/>
            </a:pPr>
            <a:r>
              <a:rPr lang="it-IT" sz="3200" dirty="0"/>
              <a:t>https://forms.gle/G2Z1pkxLmtZGL54t9</a:t>
            </a:r>
          </a:p>
          <a:p>
            <a:pPr marL="0" indent="0">
              <a:buNone/>
            </a:pPr>
            <a:endParaRPr lang="it-IT" dirty="0"/>
          </a:p>
        </p:txBody>
      </p:sp>
    </p:spTree>
    <p:extLst>
      <p:ext uri="{BB962C8B-B14F-4D97-AF65-F5344CB8AC3E}">
        <p14:creationId xmlns:p14="http://schemas.microsoft.com/office/powerpoint/2010/main" val="311624374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926</Words>
  <Application>Microsoft Office PowerPoint</Application>
  <PresentationFormat>Personalizzato</PresentationFormat>
  <Paragraphs>67</Paragraphs>
  <Slides>8</Slides>
  <Notes>0</Notes>
  <HiddenSlides>0</HiddenSlides>
  <MMClips>0</MMClips>
  <ScaleCrop>false</ScaleCrop>
  <HeadingPairs>
    <vt:vector size="4" baseType="variant">
      <vt:variant>
        <vt:lpstr>Tema</vt:lpstr>
      </vt:variant>
      <vt:variant>
        <vt:i4>1</vt:i4>
      </vt:variant>
      <vt:variant>
        <vt:lpstr>Titoli diapositive</vt:lpstr>
      </vt:variant>
      <vt:variant>
        <vt:i4>8</vt:i4>
      </vt:variant>
    </vt:vector>
  </HeadingPairs>
  <TitlesOfParts>
    <vt:vector size="9" baseType="lpstr">
      <vt:lpstr>Tema di Office</vt:lpstr>
      <vt:lpstr>Fondo Nazionale per il sistema integrato di educazione e istruzione a supporto del Piano di Azione Pluriennale</vt:lpstr>
      <vt:lpstr>Percorso base </vt:lpstr>
      <vt:lpstr>Percorso base </vt:lpstr>
      <vt:lpstr>Percorso laboratoriale in presenza</vt:lpstr>
      <vt:lpstr>Percorso laboratoriale in presenza</vt:lpstr>
      <vt:lpstr>Percorsi residenziali full immersion </vt:lpstr>
      <vt:lpstr>Percorso per coordinatori pedagogici e docenti con incarico di coordinamento (Funzioni strumentali, referenti, ecc.)</vt:lpstr>
      <vt:lpstr>Periodo di erogazione delle attività formative: settembre/novembre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Fondo Nazionale per il sistema integrato di educazione e istruzione a supporto del Piano di Azione Pluriennale</dc:title>
  <dc:creator>Salvatore Impellizzeri</dc:creator>
  <cp:lastModifiedBy>protocollo</cp:lastModifiedBy>
  <cp:revision>9</cp:revision>
  <dcterms:created xsi:type="dcterms:W3CDTF">2025-06-14T10:37:53Z</dcterms:created>
  <dcterms:modified xsi:type="dcterms:W3CDTF">2025-06-17T11:17:06Z</dcterms:modified>
</cp:coreProperties>
</file>